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64" r:id="rId14"/>
    <p:sldId id="258" r:id="rId15"/>
    <p:sldId id="260" r:id="rId16"/>
    <p:sldId id="261" r:id="rId17"/>
    <p:sldId id="262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9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0D869-4B71-4A0A-B387-EB3C7A5D7545}" type="datetimeFigureOut">
              <a:rPr lang="en-US" smtClean="0"/>
              <a:t>5/12/15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11CAE-2519-473F-95C6-1462E9661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3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3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8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3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5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3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5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8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4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489C-92A7-40BD-9752-13638BB1B006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50457-51D0-4C18-91D3-F3B450A58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3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aculty.washington.edu/kiegel/ld/RDA-RDF-BIBFRAME-hybrid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458200" cy="3067051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BibFrame</a:t>
            </a:r>
            <a:r>
              <a:rPr lang="en-US" sz="4800" dirty="0" smtClean="0"/>
              <a:t> Testing at the University of Washington</a:t>
            </a:r>
            <a:r>
              <a:rPr lang="en-US" dirty="0" smtClean="0"/>
              <a:t>: </a:t>
            </a:r>
            <a:r>
              <a:rPr lang="en-US" sz="3600" i="1" dirty="0" smtClean="0"/>
              <a:t>experiences in general and CJK scripts 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14800"/>
            <a:ext cx="8077200" cy="236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Charlene Chou</a:t>
            </a:r>
          </a:p>
          <a:p>
            <a:r>
              <a:rPr lang="en-US" sz="2800" dirty="0" smtClean="0"/>
              <a:t>University of Washington</a:t>
            </a:r>
          </a:p>
          <a:p>
            <a:r>
              <a:rPr lang="en-US" sz="2800" dirty="0" smtClean="0"/>
              <a:t>at</a:t>
            </a:r>
          </a:p>
          <a:p>
            <a:r>
              <a:rPr lang="en-US" sz="2800" dirty="0" smtClean="0"/>
              <a:t>CEAL Committee on Technical Processing meeting</a:t>
            </a:r>
          </a:p>
          <a:p>
            <a:r>
              <a:rPr lang="en-US" sz="2400" i="1" dirty="0" smtClean="0"/>
              <a:t>March 26</a:t>
            </a:r>
            <a:r>
              <a:rPr lang="en-US" sz="2400" i="1" baseline="30000" dirty="0" smtClean="0"/>
              <a:t>th</a:t>
            </a:r>
            <a:r>
              <a:rPr lang="en-US" sz="2400" i="1" dirty="0" smtClean="0"/>
              <a:t>, 2015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241134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Some CJK examples 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Missing $3 in 250 edition for variant editions</a:t>
            </a:r>
          </a:p>
          <a:p>
            <a:pPr lvl="1"/>
            <a:r>
              <a:rPr lang="en-US" dirty="0" err="1" smtClean="0"/>
              <a:t>bf:edition</a:t>
            </a:r>
            <a:r>
              <a:rPr lang="en-US" dirty="0" smtClean="0"/>
              <a:t> </a:t>
            </a:r>
            <a:r>
              <a:rPr lang="en-US" dirty="0"/>
              <a:t>"Di 1 ban</a:t>
            </a:r>
            <a:r>
              <a:rPr lang="en-US" dirty="0" smtClean="0"/>
              <a:t>.", "</a:t>
            </a:r>
            <a:r>
              <a:rPr lang="en-US" dirty="0"/>
              <a:t>Di 2 ban</a:t>
            </a:r>
            <a:r>
              <a:rPr lang="en-US" dirty="0" smtClean="0"/>
              <a:t>.", "</a:t>
            </a:r>
            <a:r>
              <a:rPr lang="en-US" dirty="0"/>
              <a:t>第1版."@zh</a:t>
            </a:r>
            <a:r>
              <a:rPr lang="en-US" dirty="0" smtClean="0"/>
              <a:t>,</a:t>
            </a:r>
            <a:r>
              <a:rPr lang="en-US" sz="4000" dirty="0"/>
              <a:t> </a:t>
            </a:r>
            <a:r>
              <a:rPr lang="en-US" dirty="0" smtClean="0"/>
              <a:t>"</a:t>
            </a:r>
            <a:r>
              <a:rPr lang="en-US" dirty="0"/>
              <a:t>第2版."@zh </a:t>
            </a:r>
            <a:r>
              <a:rPr lang="en-US" dirty="0" smtClean="0"/>
              <a:t>;</a:t>
            </a:r>
          </a:p>
          <a:p>
            <a:r>
              <a:rPr lang="en-US" dirty="0"/>
              <a:t>Missing Chinese contents note (505)</a:t>
            </a:r>
            <a:endParaRPr lang="en-US" dirty="0" smtClean="0"/>
          </a:p>
          <a:p>
            <a:pPr lvl="1"/>
            <a:r>
              <a:rPr lang="en-US" dirty="0"/>
              <a:t>bf:contentsNote "Di 1 </a:t>
            </a:r>
            <a:r>
              <a:rPr lang="en-US" dirty="0" err="1"/>
              <a:t>juan</a:t>
            </a:r>
            <a:r>
              <a:rPr lang="en-US" dirty="0"/>
              <a:t>. Shi </a:t>
            </a:r>
            <a:r>
              <a:rPr lang="en-US" dirty="0" err="1"/>
              <a:t>xue</a:t>
            </a:r>
            <a:r>
              <a:rPr lang="en-US" dirty="0"/>
              <a:t>,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jia</a:t>
            </a:r>
            <a:r>
              <a:rPr lang="en-US" dirty="0"/>
              <a:t> </a:t>
            </a:r>
            <a:r>
              <a:rPr lang="en-US" dirty="0" err="1"/>
              <a:t>yu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-- Di 2 </a:t>
            </a:r>
            <a:r>
              <a:rPr lang="en-US" dirty="0" err="1"/>
              <a:t>juan</a:t>
            </a:r>
            <a:r>
              <a:rPr lang="en-US" dirty="0"/>
              <a:t>. </a:t>
            </a:r>
            <a:r>
              <a:rPr lang="en-US" dirty="0" err="1"/>
              <a:t>Zhongguo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xiang</a:t>
            </a:r>
            <a:r>
              <a:rPr lang="en-US" dirty="0"/>
              <a:t> </a:t>
            </a:r>
            <a:r>
              <a:rPr lang="en-US" dirty="0" err="1"/>
              <a:t>chuan</a:t>
            </a:r>
            <a:r>
              <a:rPr lang="en-US" dirty="0"/>
              <a:t> tong </a:t>
            </a:r>
            <a:r>
              <a:rPr lang="en-US" dirty="0" err="1"/>
              <a:t>ji</a:t>
            </a:r>
            <a:r>
              <a:rPr lang="en-US" dirty="0"/>
              <a:t> qi </a:t>
            </a:r>
            <a:r>
              <a:rPr lang="en-US" dirty="0" err="1"/>
              <a:t>xian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bian</a:t>
            </a:r>
            <a:r>
              <a:rPr lang="en-US" dirty="0"/>
              <a:t> </a:t>
            </a:r>
            <a:r>
              <a:rPr lang="en-US" dirty="0" err="1"/>
              <a:t>qian</a:t>
            </a:r>
            <a:r>
              <a:rPr lang="en-US" dirty="0"/>
              <a:t> -- Di 3 </a:t>
            </a:r>
            <a:r>
              <a:rPr lang="en-US" dirty="0" err="1"/>
              <a:t>juan</a:t>
            </a:r>
            <a:r>
              <a:rPr lang="en-US" dirty="0"/>
              <a:t>. Ru </a:t>
            </a:r>
            <a:r>
              <a:rPr lang="en-US" dirty="0" err="1"/>
              <a:t>jia</a:t>
            </a:r>
            <a:r>
              <a:rPr lang="en-US" dirty="0"/>
              <a:t> </a:t>
            </a:r>
            <a:r>
              <a:rPr lang="en-US" dirty="0" err="1"/>
              <a:t>lun</a:t>
            </a:r>
            <a:r>
              <a:rPr lang="en-US" dirty="0"/>
              <a:t> li </a:t>
            </a:r>
            <a:r>
              <a:rPr lang="en-US" dirty="0" err="1"/>
              <a:t>yu</a:t>
            </a:r>
            <a:r>
              <a:rPr lang="en-US" dirty="0"/>
              <a:t> </a:t>
            </a:r>
            <a:r>
              <a:rPr lang="en-US" dirty="0" err="1"/>
              <a:t>shang</a:t>
            </a:r>
            <a:r>
              <a:rPr lang="en-US" dirty="0"/>
              <a:t> </a:t>
            </a:r>
            <a:r>
              <a:rPr lang="en-US" dirty="0" err="1"/>
              <a:t>ren</a:t>
            </a:r>
            <a:r>
              <a:rPr lang="en-US" dirty="0"/>
              <a:t> </a:t>
            </a:r>
            <a:r>
              <a:rPr lang="en-US" dirty="0" err="1"/>
              <a:t>jing</a:t>
            </a:r>
            <a:r>
              <a:rPr lang="en-US" dirty="0"/>
              <a:t> </a:t>
            </a:r>
            <a:r>
              <a:rPr lang="en-US" dirty="0" err="1"/>
              <a:t>shen</a:t>
            </a:r>
            <a:r>
              <a:rPr lang="en-US" dirty="0"/>
              <a:t> -- Di 4 </a:t>
            </a:r>
            <a:r>
              <a:rPr lang="en-US" dirty="0" err="1"/>
              <a:t>juan</a:t>
            </a:r>
            <a:r>
              <a:rPr lang="en-US" dirty="0"/>
              <a:t>. </a:t>
            </a:r>
            <a:r>
              <a:rPr lang="en-US" dirty="0" err="1"/>
              <a:t>Zhongguo</a:t>
            </a:r>
            <a:r>
              <a:rPr lang="en-US" dirty="0"/>
              <a:t> </a:t>
            </a:r>
            <a:r>
              <a:rPr lang="en-US" dirty="0" err="1"/>
              <a:t>zhi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ren</a:t>
            </a:r>
            <a:r>
              <a:rPr lang="en-US" dirty="0"/>
              <a:t> </a:t>
            </a:r>
            <a:r>
              <a:rPr lang="en-US" dirty="0" err="1"/>
              <a:t>zhi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de </a:t>
            </a:r>
            <a:r>
              <a:rPr lang="en-US" dirty="0" err="1"/>
              <a:t>kao</a:t>
            </a:r>
            <a:r>
              <a:rPr lang="en-US" dirty="0"/>
              <a:t> cha -- Di 5 </a:t>
            </a:r>
            <a:r>
              <a:rPr lang="en-US" dirty="0" err="1"/>
              <a:t>juan</a:t>
            </a:r>
            <a:r>
              <a:rPr lang="en-US" dirty="0"/>
              <a:t>. Xian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xue</a:t>
            </a:r>
            <a:r>
              <a:rPr lang="en-US" dirty="0"/>
              <a:t> </a:t>
            </a:r>
            <a:r>
              <a:rPr lang="en-US" dirty="0" err="1"/>
              <a:t>ren</a:t>
            </a:r>
            <a:r>
              <a:rPr lang="en-US" dirty="0"/>
              <a:t> </a:t>
            </a:r>
            <a:r>
              <a:rPr lang="en-US" dirty="0" err="1"/>
              <a:t>yu</a:t>
            </a:r>
            <a:r>
              <a:rPr lang="en-US" dirty="0"/>
              <a:t> </a:t>
            </a:r>
            <a:r>
              <a:rPr lang="en-US" dirty="0" err="1"/>
              <a:t>xue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-- Di 6 </a:t>
            </a:r>
            <a:r>
              <a:rPr lang="en-US" dirty="0" err="1"/>
              <a:t>juan</a:t>
            </a:r>
            <a:r>
              <a:rPr lang="en-US" dirty="0"/>
              <a:t>. Min </a:t>
            </a:r>
            <a:r>
              <a:rPr lang="en-US" dirty="0" err="1"/>
              <a:t>zhu</a:t>
            </a:r>
            <a:r>
              <a:rPr lang="en-US" dirty="0"/>
              <a:t> </a:t>
            </a:r>
            <a:r>
              <a:rPr lang="en-US" dirty="0" err="1"/>
              <a:t>zhi</a:t>
            </a:r>
            <a:r>
              <a:rPr lang="en-US" dirty="0"/>
              <a:t> du </a:t>
            </a:r>
            <a:r>
              <a:rPr lang="en-US" dirty="0" err="1"/>
              <a:t>yu</a:t>
            </a:r>
            <a:r>
              <a:rPr lang="en-US" dirty="0"/>
              <a:t> </a:t>
            </a:r>
            <a:r>
              <a:rPr lang="en-US" dirty="0" err="1"/>
              <a:t>xian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wen </a:t>
            </a:r>
            <a:r>
              <a:rPr lang="en-US" dirty="0" err="1"/>
              <a:t>ming</a:t>
            </a:r>
            <a:r>
              <a:rPr lang="en-US" dirty="0"/>
              <a:t> -- Di 7-8 </a:t>
            </a:r>
            <a:r>
              <a:rPr lang="en-US" dirty="0" err="1"/>
              <a:t>juan</a:t>
            </a:r>
            <a:r>
              <a:rPr lang="en-US" dirty="0"/>
              <a:t>. Wen </a:t>
            </a:r>
            <a:r>
              <a:rPr lang="en-US" dirty="0" err="1"/>
              <a:t>hua</a:t>
            </a:r>
            <a:r>
              <a:rPr lang="en-US" dirty="0"/>
              <a:t> ping </a:t>
            </a:r>
            <a:r>
              <a:rPr lang="en-US" dirty="0" err="1"/>
              <a:t>lun</a:t>
            </a:r>
            <a:r>
              <a:rPr lang="en-US" dirty="0"/>
              <a:t> </a:t>
            </a:r>
            <a:r>
              <a:rPr lang="en-US" dirty="0" err="1"/>
              <a:t>yu</a:t>
            </a:r>
            <a:r>
              <a:rPr lang="en-US" dirty="0"/>
              <a:t> </a:t>
            </a:r>
            <a:r>
              <a:rPr lang="en-US" dirty="0" err="1"/>
              <a:t>Zhongguo</a:t>
            </a:r>
            <a:r>
              <a:rPr lang="en-US" dirty="0"/>
              <a:t> </a:t>
            </a:r>
            <a:r>
              <a:rPr lang="en-US" dirty="0" err="1"/>
              <a:t>qing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(</a:t>
            </a:r>
            <a:r>
              <a:rPr lang="en-US" dirty="0" err="1"/>
              <a:t>shang</a:t>
            </a:r>
            <a:r>
              <a:rPr lang="en-US" dirty="0"/>
              <a:t>, </a:t>
            </a:r>
            <a:r>
              <a:rPr lang="en-US" dirty="0" err="1"/>
              <a:t>xia</a:t>
            </a:r>
            <a:r>
              <a:rPr lang="en-US" dirty="0"/>
              <a:t>). -- Di 9 </a:t>
            </a:r>
            <a:r>
              <a:rPr lang="en-US" dirty="0" err="1"/>
              <a:t>juan</a:t>
            </a:r>
            <a:r>
              <a:rPr lang="en-US" dirty="0"/>
              <a:t>. Li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ren</a:t>
            </a:r>
            <a:r>
              <a:rPr lang="en-US" dirty="0"/>
              <a:t> </a:t>
            </a:r>
            <a:r>
              <a:rPr lang="en-US" dirty="0" err="1"/>
              <a:t>wu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bian</a:t>
            </a:r>
            <a:r>
              <a:rPr lang="en-US" dirty="0"/>
              <a:t> -- Di 10 </a:t>
            </a:r>
            <a:r>
              <a:rPr lang="en-US" dirty="0" err="1"/>
              <a:t>juan</a:t>
            </a:r>
            <a:r>
              <a:rPr lang="en-US" dirty="0"/>
              <a:t>. Song Ming li </a:t>
            </a:r>
            <a:r>
              <a:rPr lang="en-US" dirty="0" err="1"/>
              <a:t>xue</a:t>
            </a:r>
            <a:r>
              <a:rPr lang="en-US" dirty="0"/>
              <a:t> </a:t>
            </a:r>
            <a:r>
              <a:rPr lang="en-US" dirty="0" err="1"/>
              <a:t>yu</a:t>
            </a:r>
            <a:r>
              <a:rPr lang="en-US" dirty="0"/>
              <a:t> </a:t>
            </a:r>
            <a:r>
              <a:rPr lang="en-US" dirty="0" err="1"/>
              <a:t>zheng</a:t>
            </a:r>
            <a:r>
              <a:rPr lang="en-US" dirty="0"/>
              <a:t> </a:t>
            </a:r>
            <a:r>
              <a:rPr lang="en-US" dirty="0" err="1"/>
              <a:t>zhi</a:t>
            </a:r>
            <a:r>
              <a:rPr lang="en-US" dirty="0"/>
              <a:t> wen </a:t>
            </a:r>
            <a:r>
              <a:rPr lang="en-US" dirty="0" err="1"/>
              <a:t>hua</a:t>
            </a:r>
            <a:r>
              <a:rPr lang="en-US" dirty="0"/>
              <a:t> -- Di 11 </a:t>
            </a:r>
            <a:r>
              <a:rPr lang="en-US" dirty="0" err="1"/>
              <a:t>juan</a:t>
            </a:r>
            <a:r>
              <a:rPr lang="en-US" dirty="0"/>
              <a:t>. </a:t>
            </a:r>
            <a:r>
              <a:rPr lang="en-US" dirty="0" err="1"/>
              <a:t>Lun</a:t>
            </a:r>
            <a:r>
              <a:rPr lang="en-US" dirty="0"/>
              <a:t> </a:t>
            </a:r>
            <a:r>
              <a:rPr lang="en-US" dirty="0" err="1"/>
              <a:t>xue</a:t>
            </a:r>
            <a:r>
              <a:rPr lang="en-US" dirty="0"/>
              <a:t> hui you -- Di 12 </a:t>
            </a:r>
            <a:r>
              <a:rPr lang="en-US" dirty="0" err="1"/>
              <a:t>juan</a:t>
            </a:r>
            <a:r>
              <a:rPr lang="en-US" dirty="0"/>
              <a:t>. </a:t>
            </a:r>
            <a:r>
              <a:rPr lang="en-US" dirty="0" err="1"/>
              <a:t>Guo</a:t>
            </a:r>
            <a:r>
              <a:rPr lang="en-US" dirty="0"/>
              <a:t> </a:t>
            </a:r>
            <a:r>
              <a:rPr lang="en-US" dirty="0" err="1"/>
              <a:t>xue</a:t>
            </a:r>
            <a:r>
              <a:rPr lang="en-US" dirty="0"/>
              <a:t> </a:t>
            </a:r>
            <a:r>
              <a:rPr lang="en-US" dirty="0" err="1"/>
              <a:t>yu</a:t>
            </a:r>
            <a:r>
              <a:rPr lang="en-US" dirty="0"/>
              <a:t> </a:t>
            </a:r>
            <a:r>
              <a:rPr lang="en-US" dirty="0" err="1"/>
              <a:t>Zhongguo</a:t>
            </a:r>
            <a:r>
              <a:rPr lang="en-US" dirty="0"/>
              <a:t> </a:t>
            </a:r>
            <a:r>
              <a:rPr lang="en-US" dirty="0" err="1"/>
              <a:t>ren</a:t>
            </a:r>
            <a:r>
              <a:rPr lang="en-US" dirty="0"/>
              <a:t> wen" </a:t>
            </a:r>
            <a:r>
              <a:rPr lang="en-US" dirty="0" smtClean="0"/>
              <a:t>;</a:t>
            </a:r>
          </a:p>
          <a:p>
            <a:pPr marL="740664" indent="-283464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99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Some CJK examples (3)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Missing $5 </a:t>
            </a:r>
            <a:r>
              <a:rPr lang="en-US" dirty="0" err="1" smtClean="0"/>
              <a:t>WaU</a:t>
            </a:r>
            <a:r>
              <a:rPr lang="en-US" dirty="0" smtClean="0"/>
              <a:t> for local holdings information</a:t>
            </a:r>
          </a:p>
          <a:p>
            <a:pPr lvl="1"/>
            <a:r>
              <a:rPr lang="en-US" dirty="0"/>
              <a:t>"本套書限量500套, 此本編號為357號."@zh </a:t>
            </a:r>
            <a:endParaRPr lang="en-US" dirty="0" smtClean="0"/>
          </a:p>
          <a:p>
            <a:r>
              <a:rPr lang="en-US" dirty="0" smtClean="0"/>
              <a:t>Missing the </a:t>
            </a:r>
            <a:r>
              <a:rPr lang="en-US" dirty="0" err="1" smtClean="0"/>
              <a:t>romanized</a:t>
            </a:r>
            <a:r>
              <a:rPr lang="en-US" dirty="0" smtClean="0"/>
              <a:t> form</a:t>
            </a:r>
          </a:p>
          <a:p>
            <a:pPr lvl="1"/>
            <a:r>
              <a:rPr lang="en-US" dirty="0"/>
              <a:t>bf:responsibilityStatement "</a:t>
            </a:r>
            <a:r>
              <a:rPr lang="en-US" dirty="0" err="1"/>
              <a:t>蘇軾撰</a:t>
            </a:r>
            <a:r>
              <a:rPr lang="en-US" dirty="0"/>
              <a:t> ; </a:t>
            </a:r>
            <a:r>
              <a:rPr lang="en-US" dirty="0" err="1"/>
              <a:t>施元之</a:t>
            </a:r>
            <a:r>
              <a:rPr lang="en-US" dirty="0"/>
              <a:t>, </a:t>
            </a:r>
            <a:r>
              <a:rPr lang="en-US" dirty="0" err="1"/>
              <a:t>施宿</a:t>
            </a:r>
            <a:r>
              <a:rPr lang="en-US" dirty="0"/>
              <a:t>, </a:t>
            </a:r>
            <a:r>
              <a:rPr lang="en-US" dirty="0" err="1"/>
              <a:t>顧禧註</a:t>
            </a:r>
            <a:r>
              <a:rPr lang="en-US" dirty="0"/>
              <a:t>."@</a:t>
            </a:r>
            <a:r>
              <a:rPr lang="en-US" dirty="0" err="1"/>
              <a:t>zh</a:t>
            </a:r>
            <a:r>
              <a:rPr lang="en-US" dirty="0"/>
              <a:t> ;</a:t>
            </a:r>
            <a:endParaRPr lang="en-US" dirty="0" smtClean="0"/>
          </a:p>
          <a:p>
            <a:r>
              <a:rPr lang="en-US" dirty="0" smtClean="0"/>
              <a:t>Missing 246 $</a:t>
            </a:r>
            <a:r>
              <a:rPr lang="en-US" dirty="0" err="1" smtClean="0"/>
              <a:t>i</a:t>
            </a:r>
            <a:r>
              <a:rPr lang="en-US" dirty="0" smtClean="0"/>
              <a:t> Chinese note</a:t>
            </a:r>
          </a:p>
          <a:p>
            <a:pPr marL="740664" indent="-283464">
              <a:buNone/>
            </a:pPr>
            <a:r>
              <a:rPr lang="en-US" b="1" dirty="0" smtClean="0"/>
              <a:t>	</a:t>
            </a:r>
            <a:r>
              <a:rPr lang="en-US" sz="2800" dirty="0" smtClean="0"/>
              <a:t>&lt;</a:t>
            </a:r>
            <a:r>
              <a:rPr lang="en-US" sz="2800" dirty="0"/>
              <a:t>http://example.org/99161808355801452title26&gt; a </a:t>
            </a:r>
            <a:r>
              <a:rPr lang="en-US" sz="2800" dirty="0" err="1"/>
              <a:t>bf:Title</a:t>
            </a:r>
            <a:r>
              <a:rPr lang="en-US" sz="2800" dirty="0"/>
              <a:t> </a:t>
            </a:r>
            <a:r>
              <a:rPr lang="en-US" sz="2800" dirty="0" smtClean="0"/>
              <a:t>;</a:t>
            </a:r>
            <a:endParaRPr lang="en-US" sz="2800" dirty="0"/>
          </a:p>
          <a:p>
            <a:pPr marL="740664" indent="-283464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bf:titleType</a:t>
            </a:r>
            <a:r>
              <a:rPr lang="en-US" sz="2800" dirty="0" smtClean="0"/>
              <a:t> </a:t>
            </a:r>
            <a:r>
              <a:rPr lang="en-US" sz="2800" dirty="0"/>
              <a:t>"Title on cover of </a:t>
            </a:r>
            <a:r>
              <a:rPr lang="en-US" sz="2800" dirty="0" err="1"/>
              <a:t>shou</a:t>
            </a:r>
            <a:r>
              <a:rPr lang="en-US" sz="2800" dirty="0"/>
              <a:t> </a:t>
            </a:r>
            <a:r>
              <a:rPr lang="en-US" sz="2800" dirty="0" err="1"/>
              <a:t>zang</a:t>
            </a:r>
            <a:r>
              <a:rPr lang="en-US" sz="2800" dirty="0"/>
              <a:t> wen </a:t>
            </a:r>
            <a:r>
              <a:rPr lang="en-US" sz="2800" dirty="0" err="1"/>
              <a:t>ji</a:t>
            </a:r>
            <a:r>
              <a:rPr lang="en-US" sz="2800" dirty="0"/>
              <a:t>:" ;</a:t>
            </a:r>
          </a:p>
          <a:p>
            <a:pPr marL="740664" indent="-283464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bf:titleValue</a:t>
            </a:r>
            <a:r>
              <a:rPr lang="en-US" sz="2800" dirty="0" smtClean="0"/>
              <a:t> </a:t>
            </a:r>
            <a:r>
              <a:rPr lang="en-US" sz="2800" dirty="0"/>
              <a:t>"Shao </a:t>
            </a:r>
            <a:r>
              <a:rPr lang="en-US" sz="2800" dirty="0" err="1"/>
              <a:t>yun</a:t>
            </a:r>
            <a:r>
              <a:rPr lang="en-US" sz="2800" dirty="0"/>
              <a:t> </a:t>
            </a:r>
            <a:r>
              <a:rPr lang="en-US" sz="2800" dirty="0" err="1"/>
              <a:t>er</a:t>
            </a:r>
            <a:r>
              <a:rPr lang="en-US" sz="2800" dirty="0"/>
              <a:t> </a:t>
            </a:r>
            <a:r>
              <a:rPr lang="en-US" sz="2800" dirty="0" err="1"/>
              <a:t>shi</a:t>
            </a:r>
            <a:r>
              <a:rPr lang="en-US" sz="2800" dirty="0"/>
              <a:t>, </a:t>
            </a:r>
            <a:r>
              <a:rPr lang="en-US" sz="2800" dirty="0" err="1"/>
              <a:t>jing</a:t>
            </a:r>
            <a:r>
              <a:rPr lang="en-US" sz="2800" dirty="0"/>
              <a:t> </a:t>
            </a:r>
            <a:r>
              <a:rPr lang="en-US" sz="2800" dirty="0" err="1"/>
              <a:t>dian</a:t>
            </a:r>
            <a:r>
              <a:rPr lang="en-US" sz="2800" dirty="0"/>
              <a:t> </a:t>
            </a:r>
            <a:r>
              <a:rPr lang="en-US" sz="2800" dirty="0" err="1"/>
              <a:t>zai</a:t>
            </a:r>
            <a:r>
              <a:rPr lang="en-US" sz="2800" dirty="0"/>
              <a:t> </a:t>
            </a:r>
            <a:r>
              <a:rPr lang="en-US" sz="2800" dirty="0" err="1"/>
              <a:t>xian</a:t>
            </a:r>
            <a:r>
              <a:rPr lang="en-US" sz="2800" dirty="0" smtClean="0"/>
              <a:t>", </a:t>
            </a:r>
          </a:p>
          <a:p>
            <a:pPr marL="740664" indent="-283464">
              <a:buNone/>
            </a:pPr>
            <a:r>
              <a:rPr lang="en-US" sz="2800" dirty="0" smtClean="0"/>
              <a:t>	"</a:t>
            </a:r>
            <a:r>
              <a:rPr lang="en-US" sz="2800" dirty="0" err="1" smtClean="0"/>
              <a:t>少蘊而始</a:t>
            </a:r>
            <a:r>
              <a:rPr lang="en-US" sz="2800" dirty="0" smtClean="0"/>
              <a:t>, </a:t>
            </a:r>
            <a:r>
              <a:rPr lang="en-US" sz="2800" dirty="0" err="1" smtClean="0"/>
              <a:t>經典再現</a:t>
            </a:r>
            <a:r>
              <a:rPr lang="en-US" sz="2800" dirty="0" smtClean="0"/>
              <a:t>"@</a:t>
            </a:r>
            <a:r>
              <a:rPr lang="en-US" sz="2800" dirty="0" err="1" smtClean="0"/>
              <a:t>zh</a:t>
            </a:r>
            <a:r>
              <a:rPr lang="en-US" sz="2800" dirty="0" smtClean="0"/>
              <a:t> .</a:t>
            </a:r>
          </a:p>
          <a:p>
            <a:r>
              <a:rPr lang="en-US" dirty="0" smtClean="0"/>
              <a:t>Missing 830 field for series</a:t>
            </a:r>
          </a:p>
          <a:p>
            <a:pPr lvl="1"/>
            <a:r>
              <a:rPr lang="en-US" dirty="0"/>
              <a:t>830 </a:t>
            </a:r>
            <a:r>
              <a:rPr lang="en-US" dirty="0" smtClean="0"/>
              <a:t>0 Taiwan </a:t>
            </a:r>
            <a:r>
              <a:rPr lang="en-US" dirty="0"/>
              <a:t>Resource Center for Chinese Studies at UW-EAL. $</a:t>
            </a:r>
            <a:r>
              <a:rPr lang="en-US" dirty="0" smtClean="0"/>
              <a:t>5 </a:t>
            </a:r>
            <a:r>
              <a:rPr lang="en-US" dirty="0" err="1" smtClean="0"/>
              <a:t>WaU</a:t>
            </a:r>
            <a:endParaRPr lang="en-US" sz="36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95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7150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providerStatement</a:t>
            </a:r>
            <a:r>
              <a:rPr lang="en-US" dirty="0"/>
              <a:t> should have parallel non-roman </a:t>
            </a:r>
            <a:r>
              <a:rPr lang="en-US" dirty="0" smtClean="0"/>
              <a:t>script</a:t>
            </a:r>
          </a:p>
          <a:p>
            <a:pPr marL="457200" lvl="1" indent="0">
              <a:buNone/>
            </a:pPr>
            <a:r>
              <a:rPr lang="en-US" dirty="0" err="1"/>
              <a:t>bf:providerStatement</a:t>
            </a:r>
            <a:r>
              <a:rPr lang="en-US" dirty="0"/>
              <a:t> "</a:t>
            </a:r>
            <a:r>
              <a:rPr lang="en-US" dirty="0" err="1"/>
              <a:t>Taibei</a:t>
            </a:r>
            <a:r>
              <a:rPr lang="en-US" dirty="0"/>
              <a:t> Shi : </a:t>
            </a:r>
            <a:r>
              <a:rPr lang="en-US" dirty="0" err="1"/>
              <a:t>Guo</a:t>
            </a:r>
            <a:r>
              <a:rPr lang="en-US" dirty="0"/>
              <a:t> </a:t>
            </a:r>
            <a:r>
              <a:rPr lang="en-US" dirty="0" err="1"/>
              <a:t>jia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guan : Da </a:t>
            </a:r>
            <a:r>
              <a:rPr lang="en-US" dirty="0" err="1"/>
              <a:t>kuai</a:t>
            </a:r>
            <a:r>
              <a:rPr lang="en-US" dirty="0"/>
              <a:t> wen </a:t>
            </a:r>
            <a:r>
              <a:rPr lang="en-US" dirty="0" err="1"/>
              <a:t>hua</a:t>
            </a:r>
            <a:r>
              <a:rPr lang="en-US" dirty="0"/>
              <a:t>, 2012." ;</a:t>
            </a:r>
          </a:p>
          <a:p>
            <a:r>
              <a:rPr lang="en-US" dirty="0" smtClean="0"/>
              <a:t>264 </a:t>
            </a:r>
            <a:r>
              <a:rPr lang="en-US" dirty="0"/>
              <a:t>$b with non-roman and multiple publishers duplicates non-roman script</a:t>
            </a:r>
          </a:p>
          <a:p>
            <a:pPr marL="457200" lvl="1" indent="0">
              <a:buNone/>
            </a:pPr>
            <a:r>
              <a:rPr lang="en-US" dirty="0" err="1" smtClean="0"/>
              <a:t>bf:publication</a:t>
            </a:r>
            <a:r>
              <a:rPr lang="en-US" dirty="0" smtClean="0"/>
              <a:t> </a:t>
            </a:r>
            <a:r>
              <a:rPr lang="en-US" dirty="0"/>
              <a:t>[ a </a:t>
            </a:r>
            <a:r>
              <a:rPr lang="en-US" dirty="0" err="1"/>
              <a:t>bf:Provider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bf:providerDate</a:t>
            </a:r>
            <a:r>
              <a:rPr lang="en-US" dirty="0" smtClean="0"/>
              <a:t> </a:t>
            </a:r>
            <a:r>
              <a:rPr lang="en-US" dirty="0"/>
              <a:t>"2012</a:t>
            </a:r>
            <a:r>
              <a:rPr lang="en-US" dirty="0" smtClean="0"/>
              <a:t>",</a:t>
            </a:r>
          </a:p>
          <a:p>
            <a:pPr marL="457200" lvl="1" indent="0">
              <a:buNone/>
            </a:pPr>
            <a:r>
              <a:rPr lang="en-US" dirty="0" smtClean="0"/>
              <a:t>              "</a:t>
            </a:r>
            <a:r>
              <a:rPr lang="en-US" dirty="0" err="1"/>
              <a:t>二零一二</a:t>
            </a:r>
            <a:r>
              <a:rPr lang="en-US" dirty="0"/>
              <a:t>."@</a:t>
            </a:r>
            <a:r>
              <a:rPr lang="en-US" dirty="0" err="1"/>
              <a:t>zh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bf:providerName</a:t>
            </a:r>
            <a:r>
              <a:rPr lang="en-US" dirty="0" smtClean="0"/>
              <a:t> </a:t>
            </a:r>
            <a:r>
              <a:rPr lang="en-US" dirty="0"/>
              <a:t>[ a </a:t>
            </a:r>
            <a:r>
              <a:rPr lang="en-US" dirty="0" err="1"/>
              <a:t>bf:Organization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</a:t>
            </a:r>
            <a:r>
              <a:rPr lang="en-US" dirty="0" err="1" smtClean="0"/>
              <a:t>bf:label</a:t>
            </a:r>
            <a:r>
              <a:rPr lang="en-US" dirty="0" smtClean="0"/>
              <a:t> </a:t>
            </a:r>
            <a:r>
              <a:rPr lang="en-US" dirty="0"/>
              <a:t>"Da </a:t>
            </a:r>
            <a:r>
              <a:rPr lang="en-US" dirty="0" err="1"/>
              <a:t>kuai</a:t>
            </a:r>
            <a:r>
              <a:rPr lang="en-US" dirty="0"/>
              <a:t> wen </a:t>
            </a:r>
            <a:r>
              <a:rPr lang="en-US" dirty="0" err="1"/>
              <a:t>hua</a:t>
            </a:r>
            <a:r>
              <a:rPr lang="en-US" dirty="0" smtClean="0"/>
              <a:t>",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   "</a:t>
            </a:r>
            <a:r>
              <a:rPr lang="en-US" dirty="0" err="1"/>
              <a:t>國家圖書館</a:t>
            </a:r>
            <a:r>
              <a:rPr lang="en-US" dirty="0"/>
              <a:t> :"@</a:t>
            </a:r>
            <a:r>
              <a:rPr lang="en-US" dirty="0" err="1"/>
              <a:t>zh</a:t>
            </a:r>
            <a:r>
              <a:rPr lang="en-US" dirty="0" smtClean="0"/>
              <a:t>,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   "</a:t>
            </a:r>
            <a:r>
              <a:rPr lang="en-US" dirty="0" err="1"/>
              <a:t>大塊文化</a:t>
            </a:r>
            <a:r>
              <a:rPr lang="en-US" dirty="0"/>
              <a:t>"@</a:t>
            </a:r>
            <a:r>
              <a:rPr lang="en-US" dirty="0" err="1"/>
              <a:t>zh</a:t>
            </a:r>
            <a:r>
              <a:rPr lang="en-US" dirty="0"/>
              <a:t> ] </a:t>
            </a:r>
            <a:r>
              <a:rPr lang="en-US" dirty="0" smtClean="0"/>
              <a:t>],</a:t>
            </a:r>
          </a:p>
          <a:p>
            <a:pPr marL="457200" lvl="1" indent="0">
              <a:buNone/>
            </a:pPr>
            <a:r>
              <a:rPr lang="en-US" dirty="0" smtClean="0"/>
              <a:t>     </a:t>
            </a:r>
            <a:r>
              <a:rPr lang="en-US" dirty="0"/>
              <a:t>[ a </a:t>
            </a:r>
            <a:r>
              <a:rPr lang="en-US" dirty="0" err="1"/>
              <a:t>bf:Provider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bf:providerDate</a:t>
            </a:r>
            <a:r>
              <a:rPr lang="en-US" dirty="0" smtClean="0"/>
              <a:t> </a:t>
            </a:r>
            <a:r>
              <a:rPr lang="en-US" dirty="0"/>
              <a:t>"2012</a:t>
            </a:r>
            <a:r>
              <a:rPr lang="en-US" dirty="0" smtClean="0"/>
              <a:t>",</a:t>
            </a:r>
          </a:p>
          <a:p>
            <a:pPr marL="457200" lvl="1" indent="0">
              <a:buNone/>
            </a:pPr>
            <a:r>
              <a:rPr lang="en-US" dirty="0" smtClean="0"/>
              <a:t>                 </a:t>
            </a:r>
            <a:r>
              <a:rPr lang="en-US" dirty="0"/>
              <a:t>"</a:t>
            </a:r>
            <a:r>
              <a:rPr lang="en-US" dirty="0" err="1"/>
              <a:t>二零一二</a:t>
            </a:r>
            <a:r>
              <a:rPr lang="en-US" dirty="0"/>
              <a:t>."@</a:t>
            </a:r>
            <a:r>
              <a:rPr lang="en-US" dirty="0" err="1"/>
              <a:t>zh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bf:providerName</a:t>
            </a:r>
            <a:r>
              <a:rPr lang="en-US" dirty="0" smtClean="0"/>
              <a:t> </a:t>
            </a:r>
            <a:r>
              <a:rPr lang="en-US" dirty="0"/>
              <a:t>[ a </a:t>
            </a:r>
            <a:r>
              <a:rPr lang="en-US" dirty="0" err="1"/>
              <a:t>bf:Organization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bf:label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 err="1"/>
              <a:t>Guo</a:t>
            </a:r>
            <a:r>
              <a:rPr lang="en-US" dirty="0"/>
              <a:t> </a:t>
            </a:r>
            <a:r>
              <a:rPr lang="en-US" dirty="0" err="1"/>
              <a:t>jia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guan </a:t>
            </a:r>
            <a:r>
              <a:rPr lang="en-US" dirty="0" smtClean="0"/>
              <a:t>",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"</a:t>
            </a:r>
            <a:r>
              <a:rPr lang="en-US" dirty="0" err="1"/>
              <a:t>國家圖書館</a:t>
            </a:r>
            <a:r>
              <a:rPr lang="en-US" dirty="0"/>
              <a:t> :"@</a:t>
            </a:r>
            <a:r>
              <a:rPr lang="en-US" dirty="0" err="1"/>
              <a:t>zh</a:t>
            </a:r>
            <a:r>
              <a:rPr lang="en-US" dirty="0" smtClean="0"/>
              <a:t>,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"</a:t>
            </a:r>
            <a:r>
              <a:rPr lang="en-US" dirty="0" err="1"/>
              <a:t>大塊文化</a:t>
            </a:r>
            <a:r>
              <a:rPr lang="en-US" dirty="0"/>
              <a:t>"@</a:t>
            </a:r>
            <a:r>
              <a:rPr lang="en-US" dirty="0" err="1"/>
              <a:t>zh</a:t>
            </a:r>
            <a:r>
              <a:rPr lang="en-US" dirty="0"/>
              <a:t> ]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  </a:t>
            </a:r>
            <a:r>
              <a:rPr lang="en-US" dirty="0" err="1"/>
              <a:t>bf:providerPlace</a:t>
            </a:r>
            <a:r>
              <a:rPr lang="en-US" dirty="0"/>
              <a:t> [ a </a:t>
            </a:r>
            <a:r>
              <a:rPr lang="en-US" dirty="0" err="1"/>
              <a:t>bf:Place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                </a:t>
            </a:r>
            <a:r>
              <a:rPr lang="en-US" dirty="0" err="1" smtClean="0"/>
              <a:t>bf:label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 err="1"/>
              <a:t>Taibei</a:t>
            </a:r>
            <a:r>
              <a:rPr lang="en-US" dirty="0"/>
              <a:t> Shi </a:t>
            </a:r>
            <a:r>
              <a:rPr lang="en-US" dirty="0" smtClean="0"/>
              <a:t>",</a:t>
            </a:r>
          </a:p>
          <a:p>
            <a:pPr marL="457200" lvl="1" indent="0">
              <a:buNone/>
            </a:pPr>
            <a:r>
              <a:rPr lang="en-US" dirty="0" smtClean="0"/>
              <a:t>                               "</a:t>
            </a:r>
            <a:r>
              <a:rPr lang="en-US" dirty="0" err="1"/>
              <a:t>臺北市</a:t>
            </a:r>
            <a:r>
              <a:rPr lang="en-US" dirty="0"/>
              <a:t> :"@</a:t>
            </a:r>
            <a:r>
              <a:rPr lang="en-US" dirty="0" err="1"/>
              <a:t>zh</a:t>
            </a:r>
            <a:r>
              <a:rPr lang="en-US" dirty="0"/>
              <a:t> ] ] 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Some CJK examples (4)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54538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Next Steps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Research and experiments at UW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57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RDA/RDF vs. BIBFRAME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22287"/>
          </a:xfrm>
        </p:spPr>
        <p:txBody>
          <a:bodyPr/>
          <a:lstStyle/>
          <a:p>
            <a:r>
              <a:rPr lang="en-US" dirty="0" smtClean="0"/>
              <a:t>RDA/RDF is stronger in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381000" y="2174875"/>
            <a:ext cx="4116388" cy="3951288"/>
          </a:xfrm>
        </p:spPr>
        <p:txBody>
          <a:bodyPr>
            <a:noAutofit/>
          </a:bodyPr>
          <a:lstStyle/>
          <a:p>
            <a:r>
              <a:rPr lang="en-US" dirty="0" smtClean="0"/>
              <a:t>Series</a:t>
            </a:r>
          </a:p>
          <a:p>
            <a:pPr lvl="1"/>
            <a:endParaRPr lang="en-US" dirty="0"/>
          </a:p>
          <a:p>
            <a:r>
              <a:rPr lang="en-US" dirty="0" smtClean="0"/>
              <a:t>Notes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Technical details of a resource</a:t>
            </a:r>
          </a:p>
          <a:p>
            <a:pPr lvl="1"/>
            <a:endParaRPr lang="en-US" dirty="0"/>
          </a:p>
          <a:p>
            <a:r>
              <a:rPr lang="en-US" dirty="0" smtClean="0"/>
              <a:t>Inverse properties (e.g. animator/</a:t>
            </a:r>
            <a:r>
              <a:rPr lang="en-US" dirty="0" err="1" smtClean="0"/>
              <a:t>animatorOf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sz="3100" dirty="0" smtClean="0"/>
          </a:p>
          <a:p>
            <a:r>
              <a:rPr lang="en-US" sz="9600" dirty="0" smtClean="0"/>
              <a:t>BIBFRAME is stronger in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5801" y="2174875"/>
            <a:ext cx="4343400" cy="3951288"/>
          </a:xfrm>
        </p:spPr>
        <p:txBody>
          <a:bodyPr>
            <a:noAutofit/>
          </a:bodyPr>
          <a:lstStyle/>
          <a:p>
            <a:r>
              <a:rPr lang="en-US" dirty="0" smtClean="0"/>
              <a:t>Administrative metadata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Identifiers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Subject headings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Holdings information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Support for both transcription (literals) and URIs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 Kiegel's presentation at UW on 2/19/2015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14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RDA/RDF and BIBFRAME are able to represent library information as linked data</a:t>
            </a:r>
          </a:p>
          <a:p>
            <a:endParaRPr lang="en-US" dirty="0"/>
          </a:p>
          <a:p>
            <a:r>
              <a:rPr lang="en-US" dirty="0" smtClean="0"/>
              <a:t>Both schemas originate in libraries and </a:t>
            </a:r>
            <a:r>
              <a:rPr lang="en-US" i="1" u="sng" dirty="0" smtClean="0"/>
              <a:t>must be adopted widely by non-library users in order to succeed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Linked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 Kiegel's presentation at UW on 2/19/2015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03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RDA/RDF lacks a number of features of a carrier, e.g. administrative metadata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BIBFRAME is </a:t>
            </a:r>
            <a:r>
              <a:rPr lang="en-US" dirty="0"/>
              <a:t>currently </a:t>
            </a:r>
            <a:r>
              <a:rPr lang="en-US" dirty="0" smtClean="0"/>
              <a:t>not capable of carrying constrained RDA without significant loss in information about classes</a:t>
            </a:r>
          </a:p>
          <a:p>
            <a:endParaRPr lang="en-US" dirty="0"/>
          </a:p>
          <a:p>
            <a:r>
              <a:rPr lang="en-US" dirty="0" smtClean="0"/>
              <a:t>While neither fully works today, a combination of the two is more successful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Carriers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 Kiegel's presentation at UW on 2/19/2015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1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anchor="ctr" anchorCtr="0"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faculty.washington.edu/kiegel/ld/RDA-RDF-BIBFRAME-hybrid.pdf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Hybrid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Joe Kiegel's presentation at UW on 2/19/2015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91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248399"/>
          </a:xfrm>
        </p:spPr>
        <p:txBody>
          <a:bodyPr/>
          <a:lstStyle/>
          <a:p>
            <a:r>
              <a:rPr lang="en-US" dirty="0" smtClean="0"/>
              <a:t>Many thanks to my UW colleagues for such great teamwork!  </a:t>
            </a:r>
            <a:br>
              <a:rPr lang="en-US" dirty="0" smtClean="0"/>
            </a:br>
            <a:r>
              <a:rPr lang="en-US" dirty="0" smtClean="0"/>
              <a:t>Special thanks to Joe </a:t>
            </a:r>
            <a:r>
              <a:rPr lang="en-US" dirty="0" err="1" smtClean="0"/>
              <a:t>Kiegel</a:t>
            </a:r>
            <a:r>
              <a:rPr lang="en-US" dirty="0" smtClean="0"/>
              <a:t> for his vision and leadership for this initiative!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2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 </a:t>
            </a:r>
          </a:p>
          <a:p>
            <a:r>
              <a:rPr lang="en-US" dirty="0" smtClean="0"/>
              <a:t>Training </a:t>
            </a:r>
          </a:p>
          <a:p>
            <a:r>
              <a:rPr lang="en-US" dirty="0" smtClean="0"/>
              <a:t>The core group of BF testing </a:t>
            </a:r>
          </a:p>
          <a:p>
            <a:r>
              <a:rPr lang="en-US" dirty="0" smtClean="0"/>
              <a:t>Testing procedures, observations and outcome</a:t>
            </a:r>
          </a:p>
          <a:p>
            <a:r>
              <a:rPr lang="en-US" dirty="0" smtClean="0"/>
              <a:t>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8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Train cataloging staff to be familiar with linked data, </a:t>
            </a:r>
            <a:r>
              <a:rPr lang="en-US" dirty="0" err="1" smtClean="0"/>
              <a:t>BibFrame</a:t>
            </a:r>
            <a:r>
              <a:rPr lang="en-US" dirty="0" smtClean="0"/>
              <a:t>, RDF/XML, Schema, etc.</a:t>
            </a:r>
          </a:p>
          <a:p>
            <a:r>
              <a:rPr lang="en-US" dirty="0" smtClean="0"/>
              <a:t>Review </a:t>
            </a:r>
            <a:r>
              <a:rPr lang="en-US" dirty="0"/>
              <a:t>converted data to check for missing data, wrongly converted data, data with incorrect FRBR attribution, etc</a:t>
            </a:r>
            <a:r>
              <a:rPr lang="en-US" dirty="0" smtClean="0"/>
              <a:t>.  If any problems, report to LC. </a:t>
            </a:r>
          </a:p>
          <a:p>
            <a:r>
              <a:rPr lang="en-US" dirty="0" smtClean="0"/>
              <a:t>Review </a:t>
            </a:r>
            <a:r>
              <a:rPr lang="en-US" dirty="0"/>
              <a:t>converted data</a:t>
            </a:r>
            <a:r>
              <a:rPr lang="en-US" dirty="0" smtClean="0"/>
              <a:t> for different types of resources, e.g. monographs, serials, AV, e-resources, maps, 3D, scores, still images, etc.</a:t>
            </a:r>
          </a:p>
          <a:p>
            <a:r>
              <a:rPr lang="en-US" dirty="0" smtClean="0"/>
              <a:t>Review </a:t>
            </a:r>
            <a:r>
              <a:rPr lang="en-US" dirty="0"/>
              <a:t>converted data</a:t>
            </a:r>
            <a:r>
              <a:rPr lang="en-US" dirty="0" smtClean="0"/>
              <a:t> for non-Roman scripts, e.g. </a:t>
            </a:r>
            <a:r>
              <a:rPr lang="en-US" dirty="0"/>
              <a:t>CJK, </a:t>
            </a:r>
            <a:r>
              <a:rPr lang="en-US" dirty="0" smtClean="0"/>
              <a:t>Cyrillic,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5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series of training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BibFrame</a:t>
            </a:r>
            <a:r>
              <a:rPr lang="en-US" sz="3600" dirty="0" smtClean="0"/>
              <a:t> training session 1-3 + exercises</a:t>
            </a:r>
          </a:p>
          <a:p>
            <a:r>
              <a:rPr lang="en-US" sz="3600" dirty="0" err="1" smtClean="0"/>
              <a:t>BibFrame</a:t>
            </a:r>
            <a:r>
              <a:rPr lang="en-US" sz="3600" dirty="0" smtClean="0"/>
              <a:t> classes: diagram &amp; hierarchical listing</a:t>
            </a:r>
          </a:p>
          <a:p>
            <a:r>
              <a:rPr lang="en-US" sz="3600" dirty="0" err="1" smtClean="0"/>
              <a:t>BibFrame</a:t>
            </a:r>
            <a:r>
              <a:rPr lang="en-US" sz="3600" dirty="0" smtClean="0"/>
              <a:t> in RDF/XML</a:t>
            </a:r>
          </a:p>
          <a:p>
            <a:r>
              <a:rPr lang="en-US" sz="3600" dirty="0" smtClean="0"/>
              <a:t>Schema.org and RDA/RDF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705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of Cataloging and Metadata Services, Chair</a:t>
            </a:r>
          </a:p>
          <a:p>
            <a:r>
              <a:rPr lang="en-US" dirty="0" smtClean="0"/>
              <a:t>Principal Cataloger</a:t>
            </a:r>
          </a:p>
          <a:p>
            <a:r>
              <a:rPr lang="en-US" dirty="0" smtClean="0"/>
              <a:t>Metadata Librarian</a:t>
            </a:r>
          </a:p>
          <a:p>
            <a:r>
              <a:rPr lang="en-US" dirty="0" smtClean="0"/>
              <a:t>Lead Catalogers for various types of resources</a:t>
            </a:r>
          </a:p>
          <a:p>
            <a:r>
              <a:rPr lang="en-US" dirty="0" smtClean="0"/>
              <a:t>International Studies</a:t>
            </a:r>
          </a:p>
          <a:p>
            <a:pPr lvl="1"/>
            <a:r>
              <a:rPr lang="en-US" dirty="0" smtClean="0"/>
              <a:t>Head of Technical Services of East Asia Library</a:t>
            </a:r>
            <a:endParaRPr lang="en-US" dirty="0"/>
          </a:p>
          <a:p>
            <a:pPr lvl="1"/>
            <a:r>
              <a:rPr lang="en-US" dirty="0" smtClean="0"/>
              <a:t>Slavic Cataloger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2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Testing </a:t>
            </a:r>
            <a:r>
              <a:rPr lang="en-US" sz="3600" dirty="0"/>
              <a:t>procedures, observations and </a:t>
            </a:r>
            <a:r>
              <a:rPr lang="en-US" sz="3600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Testers select examples/records for the Chair to convert</a:t>
            </a:r>
          </a:p>
          <a:p>
            <a:r>
              <a:rPr lang="en-US" dirty="0" smtClean="0"/>
              <a:t>Testers verify the converted data against its original MARC record, and have group discussions.</a:t>
            </a:r>
          </a:p>
          <a:p>
            <a:r>
              <a:rPr lang="en-US" dirty="0" smtClean="0"/>
              <a:t>The Chair reports anything wrong to LC for correction.</a:t>
            </a:r>
          </a:p>
          <a:p>
            <a:r>
              <a:rPr lang="en-US" dirty="0" smtClean="0"/>
              <a:t>The Chair maintains a </a:t>
            </a:r>
            <a:r>
              <a:rPr lang="en-US" dirty="0" err="1" smtClean="0"/>
              <a:t>BibFrame</a:t>
            </a:r>
            <a:r>
              <a:rPr lang="en-US" dirty="0" smtClean="0"/>
              <a:t> Issues List with ticket numbers on GitHub (e.g. #XX) as well as an indication whether each issue was submitted by UW or another institution.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285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UW BIBFRAME </a:t>
            </a:r>
            <a:r>
              <a:rPr lang="en-US" sz="2700" dirty="0"/>
              <a:t>Issues </a:t>
            </a:r>
            <a:r>
              <a:rPr lang="en-US" sz="2700" dirty="0" smtClean="0"/>
              <a:t>List: some examples (94 comments from UW) 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96000"/>
          </a:xfrm>
        </p:spPr>
        <p:txBody>
          <a:bodyPr>
            <a:normAutofit fontScale="40000" lnSpcReduction="20000"/>
          </a:bodyPr>
          <a:lstStyle/>
          <a:p>
            <a:r>
              <a:rPr lang="en-US" sz="3800" dirty="0" smtClean="0"/>
              <a:t>#83 </a:t>
            </a:r>
            <a:r>
              <a:rPr lang="en-US" sz="3800" dirty="0"/>
              <a:t>(other):  allow the text of nonstandard relationship designators to be recorded</a:t>
            </a:r>
          </a:p>
          <a:p>
            <a:r>
              <a:rPr lang="en-US" sz="3800" dirty="0"/>
              <a:t>#105 (other):  what is the plan for holdings records?</a:t>
            </a:r>
          </a:p>
          <a:p>
            <a:r>
              <a:rPr lang="en-US" sz="3800" dirty="0"/>
              <a:t>#129 (UW):  </a:t>
            </a:r>
            <a:r>
              <a:rPr lang="en-US" sz="3800" dirty="0" err="1"/>
              <a:t>workTitle</a:t>
            </a:r>
            <a:r>
              <a:rPr lang="en-US" sz="3800" dirty="0"/>
              <a:t> as 245 or 130 a, n, p together as one string; when from 240 include $l and probably other subfields</a:t>
            </a:r>
          </a:p>
          <a:p>
            <a:r>
              <a:rPr lang="en-US" sz="3800" dirty="0"/>
              <a:t>#144 (UW):  Computer Files assigned wrong content-type subclasses</a:t>
            </a:r>
          </a:p>
          <a:p>
            <a:r>
              <a:rPr lang="en-US" sz="3800" dirty="0"/>
              <a:t>#148 (UW):  </a:t>
            </a:r>
            <a:r>
              <a:rPr lang="en-US" sz="3800" dirty="0" err="1"/>
              <a:t>serialFirstIssue</a:t>
            </a:r>
            <a:r>
              <a:rPr lang="en-US" sz="3800" dirty="0"/>
              <a:t> and </a:t>
            </a:r>
            <a:r>
              <a:rPr lang="en-US" sz="3800" dirty="0" err="1"/>
              <a:t>serialLastIssue</a:t>
            </a:r>
            <a:r>
              <a:rPr lang="en-US" sz="3800" dirty="0"/>
              <a:t> need more generic names</a:t>
            </a:r>
          </a:p>
          <a:p>
            <a:r>
              <a:rPr lang="en-US" sz="3800" dirty="0"/>
              <a:t>#151 (UW):  new algorithm for </a:t>
            </a:r>
            <a:r>
              <a:rPr lang="en-US" sz="3800" dirty="0" err="1"/>
              <a:t>authorizedAccessPoint</a:t>
            </a:r>
            <a:r>
              <a:rPr lang="en-US" sz="3800" dirty="0"/>
              <a:t> in Work</a:t>
            </a:r>
          </a:p>
          <a:p>
            <a:r>
              <a:rPr lang="en-US" sz="3800" dirty="0" smtClean="0"/>
              <a:t>#</a:t>
            </a:r>
            <a:r>
              <a:rPr lang="en-US" sz="3800" dirty="0"/>
              <a:t>203 (UW):  6XX </a:t>
            </a:r>
            <a:r>
              <a:rPr lang="en-US" sz="3800" dirty="0" err="1"/>
              <a:t>ind</a:t>
            </a:r>
            <a:r>
              <a:rPr lang="en-US" sz="3800" dirty="0"/>
              <a:t> 4 and 7 should not generate </a:t>
            </a:r>
            <a:r>
              <a:rPr lang="en-US" sz="3800" dirty="0" err="1"/>
              <a:t>madsrdf:isMemberOfMADSScheme</a:t>
            </a:r>
            <a:endParaRPr lang="en-US" sz="3800" dirty="0"/>
          </a:p>
          <a:p>
            <a:r>
              <a:rPr lang="en-US" sz="3800" dirty="0"/>
              <a:t>#206 (UW):  </a:t>
            </a:r>
            <a:r>
              <a:rPr lang="en-US" sz="3800" dirty="0" err="1"/>
              <a:t>bf:contentCategory</a:t>
            </a:r>
            <a:r>
              <a:rPr lang="en-US" sz="3800" dirty="0"/>
              <a:t> should be in Work not Instance</a:t>
            </a:r>
          </a:p>
          <a:p>
            <a:r>
              <a:rPr lang="en-US" sz="3800" dirty="0"/>
              <a:t>#207 (UW):  </a:t>
            </a:r>
            <a:r>
              <a:rPr lang="en-US" sz="3800" dirty="0" err="1"/>
              <a:t>bf:formDesignation</a:t>
            </a:r>
            <a:r>
              <a:rPr lang="en-US" sz="3800" dirty="0"/>
              <a:t> should have domain Instance or Work, not Title</a:t>
            </a:r>
          </a:p>
          <a:p>
            <a:r>
              <a:rPr lang="en-US" sz="3800" dirty="0"/>
              <a:t>#222 (UW):  </a:t>
            </a:r>
            <a:r>
              <a:rPr lang="en-US" sz="3800" dirty="0" err="1"/>
              <a:t>bf:cartographicScale</a:t>
            </a:r>
            <a:r>
              <a:rPr lang="en-US" sz="3800" dirty="0"/>
              <a:t> is Work information; 034 subfields need labels</a:t>
            </a:r>
          </a:p>
          <a:p>
            <a:r>
              <a:rPr lang="en-US" sz="3800" dirty="0"/>
              <a:t>#230 (UW):  </a:t>
            </a:r>
            <a:r>
              <a:rPr lang="en-US" sz="3800" dirty="0" err="1"/>
              <a:t>bf:titleType</a:t>
            </a:r>
            <a:r>
              <a:rPr lang="en-US" sz="3800" dirty="0"/>
              <a:t> needs a thesaurus, and changes to the range</a:t>
            </a:r>
          </a:p>
          <a:p>
            <a:r>
              <a:rPr lang="en-US" sz="3800" dirty="0" smtClean="0"/>
              <a:t>#</a:t>
            </a:r>
            <a:r>
              <a:rPr lang="en-US" sz="3800" dirty="0"/>
              <a:t>233 (UW):  The agent link for an original work (from a translation) has only $a</a:t>
            </a:r>
          </a:p>
          <a:p>
            <a:r>
              <a:rPr lang="en-US" sz="3800" dirty="0"/>
              <a:t>#235 (UW):  </a:t>
            </a:r>
            <a:r>
              <a:rPr lang="en-US" sz="3800" dirty="0" err="1"/>
              <a:t>bf:label</a:t>
            </a:r>
            <a:r>
              <a:rPr lang="en-US" sz="3800" dirty="0"/>
              <a:t> in held item link should have both call numbers when there are </a:t>
            </a:r>
            <a:r>
              <a:rPr lang="en-US" sz="3800" dirty="0" smtClean="0"/>
              <a:t>two</a:t>
            </a:r>
          </a:p>
          <a:p>
            <a:r>
              <a:rPr lang="en-US" sz="3800" dirty="0" smtClean="0"/>
              <a:t>#</a:t>
            </a:r>
            <a:r>
              <a:rPr lang="en-US" sz="3800" dirty="0"/>
              <a:t>238 (UW):  $3 needs a big-picture </a:t>
            </a:r>
            <a:r>
              <a:rPr lang="en-US" sz="3800" dirty="0" smtClean="0"/>
              <a:t>solution</a:t>
            </a:r>
          </a:p>
          <a:p>
            <a:r>
              <a:rPr lang="en-US" sz="3800" dirty="0"/>
              <a:t>#110 (UW):  042 is not </a:t>
            </a:r>
            <a:r>
              <a:rPr lang="en-US" sz="3800" dirty="0" smtClean="0"/>
              <a:t>converted</a:t>
            </a:r>
          </a:p>
          <a:p>
            <a:r>
              <a:rPr lang="en-US" sz="3800" dirty="0"/>
              <a:t>#151 (UW):  046 $o, $p are not </a:t>
            </a:r>
            <a:r>
              <a:rPr lang="en-US" sz="3800" dirty="0" smtClean="0"/>
              <a:t>converted</a:t>
            </a:r>
          </a:p>
          <a:p>
            <a:r>
              <a:rPr lang="en-US" sz="3800" dirty="0"/>
              <a:t>#220 (UW):  300 $e should be in a separate instance of </a:t>
            </a:r>
            <a:r>
              <a:rPr lang="en-US" sz="3800" dirty="0" err="1"/>
              <a:t>bf:extent</a:t>
            </a:r>
            <a:r>
              <a:rPr lang="en-US" sz="3800" dirty="0"/>
              <a:t> and not combined with $a</a:t>
            </a:r>
            <a:endParaRPr lang="en-US" sz="3800" dirty="0" smtClean="0"/>
          </a:p>
          <a:p>
            <a:r>
              <a:rPr lang="en-US" sz="3800" dirty="0"/>
              <a:t>#138 (UW):  520 subfield b is not converted</a:t>
            </a:r>
            <a:endParaRPr lang="en-US" sz="3800" dirty="0" smtClean="0"/>
          </a:p>
          <a:p>
            <a:r>
              <a:rPr lang="en-US" sz="3800" dirty="0"/>
              <a:t>#166 (UW):  546 in </a:t>
            </a:r>
            <a:r>
              <a:rPr lang="en-US" sz="3800" dirty="0" err="1"/>
              <a:t>languageNote</a:t>
            </a:r>
            <a:r>
              <a:rPr lang="en-US" sz="3800" dirty="0"/>
              <a:t> should be in Work not </a:t>
            </a:r>
            <a:r>
              <a:rPr lang="en-US" sz="3800" dirty="0" smtClean="0"/>
              <a:t>Instance</a:t>
            </a:r>
          </a:p>
          <a:p>
            <a:r>
              <a:rPr lang="en-US" sz="3800" dirty="0" smtClean="0"/>
              <a:t>#214 </a:t>
            </a:r>
            <a:r>
              <a:rPr lang="en-US" sz="3800" dirty="0"/>
              <a:t>(UW):  651 is not </a:t>
            </a:r>
            <a:r>
              <a:rPr lang="en-US" sz="3800" dirty="0" smtClean="0"/>
              <a:t>converted</a:t>
            </a:r>
          </a:p>
          <a:p>
            <a:r>
              <a:rPr lang="en-US" sz="3800" dirty="0" smtClean="0"/>
              <a:t>#123 </a:t>
            </a:r>
            <a:r>
              <a:rPr lang="en-US" sz="3800" dirty="0"/>
              <a:t>(UW):  example of 700 $</a:t>
            </a:r>
            <a:r>
              <a:rPr lang="en-US" sz="3800" dirty="0" err="1"/>
              <a:t>i</a:t>
            </a:r>
            <a:r>
              <a:rPr lang="en-US" sz="3800" dirty="0"/>
              <a:t> omitted for related </a:t>
            </a:r>
            <a:r>
              <a:rPr lang="en-US" sz="3800" dirty="0" smtClean="0"/>
              <a:t>work</a:t>
            </a:r>
          </a:p>
          <a:p>
            <a:r>
              <a:rPr lang="en-US" sz="3800" dirty="0"/>
              <a:t>#126 (UW):  730s generate related works without an indication of language</a:t>
            </a:r>
          </a:p>
          <a:p>
            <a:r>
              <a:rPr lang="en-US" sz="3800" dirty="0"/>
              <a:t>#168 (UW):  740 2nd indicator 2 should have relationship </a:t>
            </a:r>
            <a:r>
              <a:rPr lang="en-US" sz="3800" dirty="0" err="1"/>
              <a:t>hasPart</a:t>
            </a:r>
            <a:r>
              <a:rPr lang="en-US" sz="3800" dirty="0"/>
              <a:t>; 740 should not have AAP or creator</a:t>
            </a:r>
          </a:p>
          <a:p>
            <a:r>
              <a:rPr lang="en-US" sz="3800" dirty="0" smtClean="0"/>
              <a:t>#</a:t>
            </a:r>
            <a:r>
              <a:rPr lang="en-US" sz="3800" dirty="0"/>
              <a:t>229 (UW):  775 may be instance, not work; should not include imprint in access point</a:t>
            </a:r>
          </a:p>
          <a:p>
            <a:r>
              <a:rPr lang="en-US" sz="3800" dirty="0"/>
              <a:t>#152 (UW):  776 $</a:t>
            </a:r>
            <a:r>
              <a:rPr lang="en-US" sz="3800" dirty="0" err="1"/>
              <a:t>i</a:t>
            </a:r>
            <a:r>
              <a:rPr lang="en-US" sz="3800" dirty="0"/>
              <a:t> is not </a:t>
            </a:r>
            <a:r>
              <a:rPr lang="en-US" sz="3800" dirty="0" smtClean="0"/>
              <a:t>converted</a:t>
            </a:r>
            <a:endParaRPr lang="en-US" sz="3800" dirty="0"/>
          </a:p>
          <a:p>
            <a:pPr marL="457200" lvl="1" indent="0">
              <a:buNone/>
            </a:pPr>
            <a:endParaRPr lang="en-US" sz="4000" dirty="0"/>
          </a:p>
          <a:p>
            <a:pPr marL="457200" lvl="1" indent="0">
              <a:buNone/>
            </a:pPr>
            <a:endParaRPr lang="en-US" sz="4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6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Autofit/>
          </a:bodyPr>
          <a:lstStyle/>
          <a:p>
            <a:r>
              <a:rPr lang="en-US" sz="2800" dirty="0"/>
              <a:t>BIBFRAME Issues </a:t>
            </a:r>
            <a:r>
              <a:rPr lang="en-US" sz="2800" dirty="0" smtClean="0"/>
              <a:t>List: related to CJK examples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943600"/>
          </a:xfrm>
        </p:spPr>
        <p:txBody>
          <a:bodyPr>
            <a:normAutofit/>
          </a:bodyPr>
          <a:lstStyle/>
          <a:p>
            <a:r>
              <a:rPr lang="en-US" sz="1700" dirty="0"/>
              <a:t>#119 (UW):  020 $q should be retained for display </a:t>
            </a:r>
            <a:r>
              <a:rPr lang="en-US" sz="1700" dirty="0" smtClean="0"/>
              <a:t>purposes</a:t>
            </a:r>
          </a:p>
          <a:p>
            <a:r>
              <a:rPr lang="en-US" sz="1700" dirty="0"/>
              <a:t>#174 (UW):  041 gives non-existent language code for Chinese (</a:t>
            </a:r>
            <a:r>
              <a:rPr lang="en-US" sz="1700" dirty="0" err="1"/>
              <a:t>zho</a:t>
            </a:r>
            <a:r>
              <a:rPr lang="en-US" sz="1700" dirty="0"/>
              <a:t>)</a:t>
            </a:r>
          </a:p>
          <a:p>
            <a:r>
              <a:rPr lang="en-US" sz="1700" dirty="0" smtClean="0"/>
              <a:t>#</a:t>
            </a:r>
            <a:r>
              <a:rPr lang="en-US" sz="1700" dirty="0"/>
              <a:t>228 (UW):  </a:t>
            </a:r>
            <a:r>
              <a:rPr lang="en-US" sz="1700" dirty="0" err="1"/>
              <a:t>bf:titleStatement</a:t>
            </a:r>
            <a:r>
              <a:rPr lang="en-US" sz="1700" dirty="0"/>
              <a:t> should have parallel non-roman script</a:t>
            </a:r>
          </a:p>
          <a:p>
            <a:r>
              <a:rPr lang="en-US" sz="1700" dirty="0"/>
              <a:t>#224 (UW):  245 $b non-roman should be in </a:t>
            </a:r>
            <a:r>
              <a:rPr lang="en-US" sz="1700" dirty="0" err="1"/>
              <a:t>bf:subtitle</a:t>
            </a:r>
            <a:endParaRPr lang="en-US" sz="1700" dirty="0"/>
          </a:p>
          <a:p>
            <a:r>
              <a:rPr lang="en-US" sz="1700" dirty="0"/>
              <a:t>#201 (UW):  bf:responsibilityStatement should retain brackets; not converted for Maps format; only parallel script not </a:t>
            </a:r>
            <a:r>
              <a:rPr lang="en-US" sz="1700" dirty="0" err="1"/>
              <a:t>romanization</a:t>
            </a:r>
            <a:r>
              <a:rPr lang="en-US" sz="1700" dirty="0"/>
              <a:t>; not converted for book w/o non-roman script</a:t>
            </a:r>
          </a:p>
          <a:p>
            <a:r>
              <a:rPr lang="en-US" sz="1700" dirty="0"/>
              <a:t>#225 (UW):  246 $</a:t>
            </a:r>
            <a:r>
              <a:rPr lang="en-US" sz="1700" dirty="0" err="1"/>
              <a:t>i</a:t>
            </a:r>
            <a:r>
              <a:rPr lang="en-US" sz="1700" dirty="0"/>
              <a:t> with non-roman not given</a:t>
            </a:r>
          </a:p>
          <a:p>
            <a:r>
              <a:rPr lang="en-US" sz="1700" dirty="0" smtClean="0"/>
              <a:t>#</a:t>
            </a:r>
            <a:r>
              <a:rPr lang="en-US" sz="1700" dirty="0"/>
              <a:t>178 (UW):  250 repeatability--$3 and parallel </a:t>
            </a:r>
            <a:r>
              <a:rPr lang="en-US" sz="1700" dirty="0" smtClean="0"/>
              <a:t>scripts</a:t>
            </a:r>
          </a:p>
          <a:p>
            <a:r>
              <a:rPr lang="en-US" sz="1700" dirty="0"/>
              <a:t>#227 (UW):  </a:t>
            </a:r>
            <a:r>
              <a:rPr lang="en-US" sz="1700" dirty="0" err="1"/>
              <a:t>providerStatement</a:t>
            </a:r>
            <a:r>
              <a:rPr lang="en-US" sz="1700" dirty="0"/>
              <a:t> should have parallel non-roman </a:t>
            </a:r>
            <a:r>
              <a:rPr lang="en-US" sz="1700" dirty="0" smtClean="0"/>
              <a:t>script</a:t>
            </a:r>
          </a:p>
          <a:p>
            <a:r>
              <a:rPr lang="en-US" sz="1700" dirty="0"/>
              <a:t>#226 (UW):  264 $b with non-roman and multiple publishers duplicates non-roman </a:t>
            </a:r>
            <a:r>
              <a:rPr lang="en-US" sz="1700" dirty="0" smtClean="0"/>
              <a:t>script</a:t>
            </a:r>
          </a:p>
          <a:p>
            <a:r>
              <a:rPr lang="fr-FR" sz="1700" dirty="0"/>
              <a:t>#177 (UW):  505 </a:t>
            </a:r>
            <a:r>
              <a:rPr lang="fr-FR" sz="1700" dirty="0" err="1"/>
              <a:t>lacks</a:t>
            </a:r>
            <a:r>
              <a:rPr lang="fr-FR" sz="1700" dirty="0"/>
              <a:t> </a:t>
            </a:r>
            <a:r>
              <a:rPr lang="fr-FR" sz="1700" dirty="0" err="1"/>
              <a:t>parallel</a:t>
            </a:r>
            <a:r>
              <a:rPr lang="fr-FR" sz="1700" dirty="0"/>
              <a:t> non-roman </a:t>
            </a:r>
            <a:r>
              <a:rPr lang="fr-FR" sz="1700" dirty="0" smtClean="0"/>
              <a:t>script</a:t>
            </a:r>
          </a:p>
          <a:p>
            <a:r>
              <a:rPr lang="en-US" sz="1700" dirty="0"/>
              <a:t>#116 (UW):  650, @</a:t>
            </a:r>
            <a:r>
              <a:rPr lang="en-US" sz="1700" dirty="0" err="1"/>
              <a:t>en</a:t>
            </a:r>
            <a:r>
              <a:rPr lang="en-US" sz="1700" dirty="0"/>
              <a:t> assigned to foreign language terms</a:t>
            </a:r>
          </a:p>
          <a:p>
            <a:r>
              <a:rPr lang="en-US" sz="1700" dirty="0"/>
              <a:t>#232 (UW):  650 _7 $2 </a:t>
            </a:r>
            <a:r>
              <a:rPr lang="en-US" sz="1700" dirty="0" err="1"/>
              <a:t>sk</a:t>
            </a:r>
            <a:r>
              <a:rPr lang="en-US" sz="1700" dirty="0"/>
              <a:t> should have non-roman strings with dashes and w/o $</a:t>
            </a:r>
            <a:r>
              <a:rPr lang="en-US" sz="1700" dirty="0" smtClean="0"/>
              <a:t>2</a:t>
            </a:r>
          </a:p>
          <a:p>
            <a:r>
              <a:rPr lang="en-US" sz="1700" dirty="0"/>
              <a:t>#157 (UW):  8XX authorized access point should be from 8XX not </a:t>
            </a:r>
            <a:r>
              <a:rPr lang="en-US" sz="1700" dirty="0" smtClean="0"/>
              <a:t>490</a:t>
            </a:r>
          </a:p>
          <a:p>
            <a:r>
              <a:rPr lang="en-US" sz="1700" dirty="0"/>
              <a:t>#162 (UW):  language qualifiers on parallel script fields seem wrong (multiple examples)</a:t>
            </a:r>
          </a:p>
          <a:p>
            <a:r>
              <a:rPr lang="en-US" sz="1700" dirty="0"/>
              <a:t>#173 (UW):  non-roman fields missing for related Work entry, e.g. original of translation</a:t>
            </a:r>
          </a:p>
          <a:p>
            <a:r>
              <a:rPr lang="en-US" sz="1700" dirty="0"/>
              <a:t>#179 (UW): </a:t>
            </a:r>
            <a:r>
              <a:rPr lang="en-US" sz="1700" dirty="0" err="1"/>
              <a:t>multiparts</a:t>
            </a:r>
            <a:r>
              <a:rPr lang="en-US" sz="1700" dirty="0"/>
              <a:t> should not generate multiple instances, for each vol</a:t>
            </a:r>
            <a:r>
              <a:rPr lang="en-US" sz="1700" dirty="0" smtClean="0"/>
              <a:t>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700" dirty="0"/>
              <a:t>#231 (UW):  Non-roman forms are not authorized access points</a:t>
            </a:r>
          </a:p>
          <a:p>
            <a:pPr marL="0" indent="0">
              <a:buNone/>
            </a:pPr>
            <a:endParaRPr lang="en-US" sz="17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71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CJK examples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Only in </a:t>
            </a:r>
            <a:r>
              <a:rPr lang="en-US" sz="3600" dirty="0" err="1" smtClean="0"/>
              <a:t>romanized</a:t>
            </a:r>
            <a:r>
              <a:rPr lang="en-US" sz="3600" dirty="0" smtClean="0"/>
              <a:t> form</a:t>
            </a:r>
          </a:p>
          <a:p>
            <a:pPr lvl="1"/>
            <a:r>
              <a:rPr lang="en-US" dirty="0"/>
              <a:t>&lt;http://example.org/99131426860001452agent14&gt; a </a:t>
            </a:r>
            <a:r>
              <a:rPr lang="en-US" dirty="0" err="1"/>
              <a:t>bf:Agent</a:t>
            </a:r>
            <a:r>
              <a:rPr lang="en-US" dirty="0"/>
              <a:t> </a:t>
            </a:r>
            <a:r>
              <a:rPr lang="en-US" dirty="0" smtClean="0"/>
              <a:t>;</a:t>
            </a:r>
            <a:r>
              <a:rPr lang="en-US" sz="3600" dirty="0"/>
              <a:t> </a:t>
            </a:r>
            <a:r>
              <a:rPr lang="en-US" dirty="0" err="1" smtClean="0"/>
              <a:t>bf:label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 err="1"/>
              <a:t>Ino</a:t>
            </a:r>
            <a:r>
              <a:rPr lang="en-US" dirty="0"/>
              <a:t>̄, </a:t>
            </a:r>
            <a:r>
              <a:rPr lang="en-US" dirty="0" err="1"/>
              <a:t>Kanori</a:t>
            </a:r>
            <a:r>
              <a:rPr lang="en-US" dirty="0"/>
              <a:t>," 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bf:titleStatement</a:t>
            </a:r>
            <a:r>
              <a:rPr lang="en-US" dirty="0"/>
              <a:t> "Taiwan ta cha </a:t>
            </a:r>
            <a:r>
              <a:rPr lang="en-US" dirty="0" err="1"/>
              <a:t>ri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" </a:t>
            </a:r>
          </a:p>
          <a:p>
            <a:r>
              <a:rPr lang="en-US" sz="3600" dirty="0" smtClean="0"/>
              <a:t>Wrong language encoding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伊能嘉矩</a:t>
            </a:r>
            <a:r>
              <a:rPr lang="en-US" dirty="0"/>
              <a:t>, 1867-1925"@</a:t>
            </a:r>
            <a:r>
              <a:rPr lang="en-US" dirty="0">
                <a:solidFill>
                  <a:srgbClr val="FF0000"/>
                </a:solidFill>
              </a:rPr>
              <a:t>zh-hani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pPr lvl="1"/>
            <a:r>
              <a:rPr lang="en-US" dirty="0"/>
              <a:t>&lt;http://example.org/99131426860001452title6&gt; a </a:t>
            </a:r>
            <a:r>
              <a:rPr lang="en-US" dirty="0" err="1"/>
              <a:t>bf:Title</a:t>
            </a:r>
            <a:r>
              <a:rPr lang="en-US" dirty="0"/>
              <a:t> </a:t>
            </a:r>
            <a:r>
              <a:rPr lang="en-US" dirty="0" smtClean="0"/>
              <a:t>;</a:t>
            </a:r>
            <a:r>
              <a:rPr lang="en-US" sz="3600" dirty="0"/>
              <a:t> </a:t>
            </a:r>
            <a:r>
              <a:rPr lang="en-US" dirty="0" err="1" smtClean="0"/>
              <a:t>bf:titleValue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 err="1"/>
              <a:t>Ino</a:t>
            </a:r>
            <a:r>
              <a:rPr lang="en-US" dirty="0"/>
              <a:t>̄ </a:t>
            </a:r>
            <a:r>
              <a:rPr lang="en-US" dirty="0" err="1"/>
              <a:t>Kanori</a:t>
            </a:r>
            <a:r>
              <a:rPr lang="en-US" dirty="0"/>
              <a:t> no Taiwan </a:t>
            </a:r>
            <a:r>
              <a:rPr lang="en-US" dirty="0" err="1"/>
              <a:t>tōsa</a:t>
            </a:r>
            <a:r>
              <a:rPr lang="en-US" dirty="0"/>
              <a:t> </a:t>
            </a:r>
            <a:r>
              <a:rPr lang="en-US" dirty="0" err="1"/>
              <a:t>nikki</a:t>
            </a:r>
            <a:r>
              <a:rPr lang="en-US" dirty="0" smtClean="0"/>
              <a:t>.", "</a:t>
            </a:r>
            <a:r>
              <a:rPr lang="en-US" dirty="0" err="1"/>
              <a:t>伊能嘉矩の臺湾踏柤日記</a:t>
            </a:r>
            <a:r>
              <a:rPr lang="en-US" dirty="0"/>
              <a:t>."@</a:t>
            </a:r>
            <a:r>
              <a:rPr lang="en-US" dirty="0" err="1">
                <a:solidFill>
                  <a:srgbClr val="FF0000"/>
                </a:solidFill>
              </a:rPr>
              <a:t>zh-hani</a:t>
            </a:r>
            <a:r>
              <a:rPr lang="en-US" dirty="0"/>
              <a:t> .</a:t>
            </a:r>
            <a:endParaRPr lang="en-US" sz="4000" dirty="0"/>
          </a:p>
          <a:p>
            <a:pPr lvl="1"/>
            <a:r>
              <a:rPr lang="en-US" dirty="0" err="1"/>
              <a:t>bf:providerDate</a:t>
            </a:r>
            <a:r>
              <a:rPr lang="en-US" dirty="0"/>
              <a:t> "2014-</a:t>
            </a:r>
            <a:r>
              <a:rPr lang="en-US" dirty="0" smtClean="0"/>
              <a:t>",</a:t>
            </a:r>
            <a:r>
              <a:rPr lang="en-US" sz="3600" dirty="0"/>
              <a:t> </a:t>
            </a:r>
            <a:r>
              <a:rPr lang="en-US" dirty="0" smtClean="0"/>
              <a:t>"</a:t>
            </a:r>
            <a:r>
              <a:rPr lang="en-US" dirty="0"/>
              <a:t>2014-"@</a:t>
            </a:r>
            <a:r>
              <a:rPr lang="en-US" dirty="0" err="1">
                <a:solidFill>
                  <a:srgbClr val="FF0000"/>
                </a:solidFill>
              </a:rPr>
              <a:t>zh</a:t>
            </a:r>
            <a:r>
              <a:rPr lang="en-US" dirty="0"/>
              <a:t> </a:t>
            </a:r>
            <a:r>
              <a:rPr lang="en-US" dirty="0" smtClean="0"/>
              <a:t>;</a:t>
            </a:r>
          </a:p>
          <a:p>
            <a:r>
              <a:rPr lang="en-US" sz="3600" dirty="0" smtClean="0"/>
              <a:t>Missing $q in 020 ISBN</a:t>
            </a:r>
          </a:p>
          <a:p>
            <a:pPr lvl="1"/>
            <a:r>
              <a:rPr lang="en-US" dirty="0"/>
              <a:t>bf:isbn10 &lt;http://isbn.example.org/986213349X&gt; </a:t>
            </a:r>
            <a:r>
              <a:rPr lang="en-US" dirty="0" smtClean="0"/>
              <a:t>;</a:t>
            </a:r>
            <a:endParaRPr lang="en-US" sz="3600" dirty="0"/>
          </a:p>
          <a:p>
            <a:pPr lvl="1"/>
            <a:r>
              <a:rPr lang="en-US" dirty="0" smtClean="0"/>
              <a:t>bf:isbn13 </a:t>
            </a:r>
            <a:r>
              <a:rPr lang="en-US" dirty="0"/>
              <a:t>&lt;http://isbn.example.org/9789862133491&gt; </a:t>
            </a:r>
            <a:r>
              <a:rPr lang="en-US" dirty="0" smtClean="0"/>
              <a:t>;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7782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1136</Words>
  <Application>Microsoft Macintosh PowerPoint</Application>
  <PresentationFormat>On-screen Show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BibFrame Testing at the University of Washington: experiences in general and CJK scripts </vt:lpstr>
      <vt:lpstr>Agenda</vt:lpstr>
      <vt:lpstr>Goals</vt:lpstr>
      <vt:lpstr>A series of training sessions</vt:lpstr>
      <vt:lpstr>Core Group</vt:lpstr>
      <vt:lpstr>Testing procedures, observations and outcome</vt:lpstr>
      <vt:lpstr> UW BIBFRAME Issues List: some examples (94 comments from UW)   </vt:lpstr>
      <vt:lpstr>BIBFRAME Issues List: related to CJK examples</vt:lpstr>
      <vt:lpstr>Some CJK examples</vt:lpstr>
      <vt:lpstr>Some CJK examples (2)</vt:lpstr>
      <vt:lpstr>Some CJK examples (3)</vt:lpstr>
      <vt:lpstr>Some CJK examples (4)</vt:lpstr>
      <vt:lpstr>Next Steps</vt:lpstr>
      <vt:lpstr>RDA/RDF vs. BIBFRAME</vt:lpstr>
      <vt:lpstr>As Linked Data</vt:lpstr>
      <vt:lpstr>As Carriers</vt:lpstr>
      <vt:lpstr>Example of a Hybrid Title</vt:lpstr>
      <vt:lpstr>Many thanks to my UW colleagues for such great teamwork!   Special thanks to Joe Kiegel for his vision and leadership for this initiative!</vt:lpstr>
    </vt:vector>
  </TitlesOfParts>
  <Company>University of Washington Libraries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BibFrame Testing at the University of Washington: experiences in general and CJK scripts</dc:title>
  <dc:creator>Administrator</dc:creator>
  <cp:lastModifiedBy>Hyun Kim</cp:lastModifiedBy>
  <cp:revision>28</cp:revision>
  <dcterms:created xsi:type="dcterms:W3CDTF">2015-03-03T17:43:41Z</dcterms:created>
  <dcterms:modified xsi:type="dcterms:W3CDTF">2015-05-12T05:50:33Z</dcterms:modified>
</cp:coreProperties>
</file>